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1" r:id="rId2"/>
  </p:sldIdLst>
  <p:sldSz cx="21383625" cy="30275213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6" userDrawn="1">
          <p15:clr>
            <a:srgbClr val="A4A3A4"/>
          </p15:clr>
        </p15:guide>
        <p15:guide id="2" pos="67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-102" y="-6738"/>
      </p:cViewPr>
      <p:guideLst>
        <p:guide orient="horz" pos="9536"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2FD5-CA93-4208-B135-E0A847DE6CF8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2D0-1204-4486-9737-9733EA7F4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55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B2FD5-CA93-4208-B135-E0A847DE6CF8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902D0-1204-4486-9737-9733EA7F4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782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ECABFE-2A24-E4C6-FB5B-1CFE38F06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" y="9970"/>
            <a:ext cx="21380262" cy="30275213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AA03043-871C-555D-CA88-A7F714C3C41C}"/>
              </a:ext>
            </a:extLst>
          </p:cNvPr>
          <p:cNvSpPr/>
          <p:nvPr/>
        </p:nvSpPr>
        <p:spPr>
          <a:xfrm>
            <a:off x="1110992" y="8851049"/>
            <a:ext cx="9391651" cy="421512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fa-IR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fa-IR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fa-IR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fa-IR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en-US" sz="3600" b="1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Times New Roman Bold 26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2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Authors: Times New Roman 22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Affiliations: Times New Roman 18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Abstract </a:t>
            </a: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(Times New Roman-Bold 24 )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…….(Times New Roman 20)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  <a:tabLst>
                <a:tab pos="5943600" algn="r"/>
              </a:tabLst>
            </a:pP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4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a-IR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endParaRPr lang="fa-IR" sz="2400" b="1" dirty="0">
              <a:solidFill>
                <a:schemeClr val="tx1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7F924AE-BE9D-3EDF-B0ED-45D9EA64E110}"/>
              </a:ext>
            </a:extLst>
          </p:cNvPr>
          <p:cNvSpPr/>
          <p:nvPr/>
        </p:nvSpPr>
        <p:spPr>
          <a:xfrm>
            <a:off x="10852112" y="8896533"/>
            <a:ext cx="9766342" cy="4061566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fa-IR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چکیده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  </a:t>
            </a:r>
            <a:r>
              <a:rPr lang="fa-IR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(با فونت بی‌نازنین 24 درشت)</a:t>
            </a:r>
          </a:p>
          <a:p>
            <a:pPr algn="just" rtl="1">
              <a:spcAft>
                <a:spcPts val="800"/>
              </a:spcAft>
              <a:buNone/>
            </a:pPr>
            <a:endParaRPr lang="fa-IR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) ………</a:t>
            </a:r>
            <a:r>
              <a:rPr lang="fa-IR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بی‌نازنین 20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(</a:t>
            </a:r>
            <a:endParaRPr lang="fa-IR" sz="20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B2BECE-3292-EB7F-3BB8-7DF508779DF5}"/>
              </a:ext>
            </a:extLst>
          </p:cNvPr>
          <p:cNvSpPr txBox="1"/>
          <p:nvPr/>
        </p:nvSpPr>
        <p:spPr>
          <a:xfrm>
            <a:off x="547131" y="13306318"/>
            <a:ext cx="1991102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4000" b="1" dirty="0">
                <a:solidFill>
                  <a:srgbClr val="C00000"/>
                </a:solidFill>
                <a:highlight>
                  <a:srgbClr val="FFFF00"/>
                </a:highlight>
                <a:cs typeface="B Titr" panose="00000700000000000000" pitchFamily="2" charset="-78"/>
              </a:rPr>
              <a:t>توجه:</a:t>
            </a:r>
          </a:p>
          <a:p>
            <a:pPr marL="342900" indent="-342900" algn="just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sz="2400" b="1" dirty="0">
                <a:highlight>
                  <a:srgbClr val="FFFF00"/>
                </a:highlight>
                <a:cs typeface="B Titr" panose="00000700000000000000" pitchFamily="2" charset="-78"/>
              </a:rPr>
              <a:t> اگر مقاله فارسی است عناوین</a:t>
            </a:r>
            <a:r>
              <a:rPr lang="en-US" sz="2400" b="1" dirty="0">
                <a:highlight>
                  <a:srgbClr val="FFFF00"/>
                </a:highlight>
                <a:cs typeface="B Titr" panose="00000700000000000000" pitchFamily="2" charset="-78"/>
              </a:rPr>
              <a:t>  </a:t>
            </a:r>
            <a:r>
              <a:rPr lang="fa-IR" sz="2400" b="1" dirty="0">
                <a:highlight>
                  <a:srgbClr val="FFFF00"/>
                </a:highlight>
                <a:cs typeface="B Titr" panose="00000700000000000000" pitchFamily="2" charset="-78"/>
              </a:rPr>
              <a:t>(</a:t>
            </a:r>
            <a:r>
              <a:rPr lang="fa-IR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مقدمه</a:t>
            </a:r>
            <a:r>
              <a:rPr lang="fa-IR" sz="2400" b="1" dirty="0">
                <a:highlight>
                  <a:srgbClr val="FFFF00"/>
                </a:highlight>
                <a:cs typeface="B Titr" panose="00000700000000000000" pitchFamily="2" charset="-78"/>
              </a:rPr>
              <a:t>،</a:t>
            </a:r>
            <a:r>
              <a:rPr lang="fa-IR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 مواد و روش‌ها، نتایج، بحث، نتیجه‌گیری و منابع</a:t>
            </a:r>
            <a:r>
              <a:rPr lang="fa-IR" sz="2400" b="1" dirty="0">
                <a:highlight>
                  <a:srgbClr val="FFFF00"/>
                </a:highlight>
                <a:cs typeface="B Titr" panose="00000700000000000000" pitchFamily="2" charset="-78"/>
              </a:rPr>
              <a:t>) با فونت </a:t>
            </a:r>
            <a:r>
              <a:rPr lang="fa-IR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بی‌نازنین 24 درشت </a:t>
            </a:r>
            <a:r>
              <a:rPr lang="fa-IR" sz="2400" b="1" dirty="0">
                <a:highlight>
                  <a:srgbClr val="FFFF00"/>
                </a:highlight>
                <a:cs typeface="B Titr" panose="00000700000000000000" pitchFamily="2" charset="-78"/>
              </a:rPr>
              <a:t>و توضیحات هر قسمت با </a:t>
            </a:r>
            <a:r>
              <a:rPr lang="fa-IR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بی‌نازنین 20 </a:t>
            </a:r>
            <a:r>
              <a:rPr lang="fa-IR" sz="2400" b="1" dirty="0">
                <a:highlight>
                  <a:srgbClr val="FFFF00"/>
                </a:highlight>
                <a:cs typeface="B Titr" panose="00000700000000000000" pitchFamily="2" charset="-78"/>
              </a:rPr>
              <a:t>نوشته شود.</a:t>
            </a:r>
            <a:endParaRPr lang="en-US" sz="2400" b="1" dirty="0">
              <a:highlight>
                <a:srgbClr val="FFFF00"/>
              </a:highlight>
              <a:cs typeface="B Titr" panose="00000700000000000000" pitchFamily="2" charset="-78"/>
            </a:endParaRPr>
          </a:p>
          <a:p>
            <a:pPr marL="342900" indent="-342900" algn="just" rtl="1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fa-IR" sz="2400" b="1" dirty="0">
              <a:highlight>
                <a:srgbClr val="FFFF00"/>
              </a:highlight>
              <a:cs typeface="B Titr" panose="00000700000000000000" pitchFamily="2" charset="-78"/>
            </a:endParaRPr>
          </a:p>
          <a:p>
            <a:pPr marL="342900" indent="-3429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 اگر مقاله انگلیسی است عناوین (</a:t>
            </a:r>
            <a:r>
              <a:rPr lang="en-US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Introduction, Materials and Methods, Results, Discussion, Conclusion and References</a:t>
            </a:r>
            <a:r>
              <a:rPr lang="fa-IR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)  با فونت </a:t>
            </a:r>
            <a:r>
              <a:rPr lang="en-US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Times New Roman-Bold 24</a:t>
            </a:r>
            <a:r>
              <a:rPr lang="fa-IR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 </a:t>
            </a:r>
            <a:endParaRPr lang="fa-IR" sz="2400" b="1" dirty="0" smtClean="0">
              <a:highlight>
                <a:srgbClr val="FFFF00"/>
              </a:highlight>
              <a:latin typeface="Times New Roman" panose="02020603050405020304" pitchFamily="18" charset="0"/>
              <a:cs typeface="B Titr" panose="00000700000000000000" pitchFamily="2" charset="-78"/>
            </a:endParaRPr>
          </a:p>
          <a:p>
            <a:pPr marL="342900" indent="-342900" algn="just" rtl="1">
              <a:buFont typeface="Arial" panose="020B0604020202020204" pitchFamily="34" charset="0"/>
              <a:buChar char="•"/>
            </a:pPr>
            <a:endParaRPr lang="fa-IR" sz="2400" b="1" dirty="0">
              <a:highlight>
                <a:srgbClr val="FFFF00"/>
              </a:highlight>
              <a:latin typeface="Times New Roman" panose="02020603050405020304" pitchFamily="18" charset="0"/>
              <a:cs typeface="B Titr" panose="00000700000000000000" pitchFamily="2" charset="-78"/>
            </a:endParaRPr>
          </a:p>
          <a:p>
            <a:pPr marL="342900" indent="-342900" algn="just" rtl="1">
              <a:buFont typeface="Arial" panose="020B0604020202020204" pitchFamily="34" charset="0"/>
              <a:buChar char="•"/>
            </a:pPr>
            <a:r>
              <a:rPr lang="fa-IR" sz="2400" b="1" dirty="0" smtClean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و </a:t>
            </a:r>
            <a:r>
              <a:rPr lang="fa-IR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توضیحات هر قسمت با</a:t>
            </a:r>
            <a:r>
              <a:rPr lang="en-US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Times New Roman 20 </a:t>
            </a:r>
            <a:r>
              <a:rPr lang="fa-IR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 </a:t>
            </a:r>
            <a:r>
              <a:rPr lang="fa-IR" sz="2400" b="1" dirty="0">
                <a:highlight>
                  <a:srgbClr val="FFFF00"/>
                </a:highlight>
                <a:cs typeface="B Titr" panose="00000700000000000000" pitchFamily="2" charset="-78"/>
              </a:rPr>
              <a:t>نوشته شود.</a:t>
            </a:r>
            <a:endParaRPr lang="en-US" sz="2400" b="1" dirty="0">
              <a:highlight>
                <a:srgbClr val="FFFF00"/>
              </a:highlight>
              <a:cs typeface="B Titr" panose="000007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D6498C-52EF-1BAB-2B5E-72283482917B}"/>
              </a:ext>
            </a:extLst>
          </p:cNvPr>
          <p:cNvSpPr txBox="1"/>
          <p:nvPr/>
        </p:nvSpPr>
        <p:spPr>
          <a:xfrm>
            <a:off x="2906544" y="24439083"/>
            <a:ext cx="15586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36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B Nazanin" panose="00000400000000000000" pitchFamily="2" charset="-78"/>
              </a:rPr>
              <a:t>توجه: </a:t>
            </a:r>
            <a:r>
              <a:rPr lang="fa-IR" sz="3600" b="1" dirty="0">
                <a:highlight>
                  <a:srgbClr val="FFFF00"/>
                </a:highlight>
                <a:latin typeface="Times New Roman" panose="02020603050405020304" pitchFamily="18" charset="0"/>
                <a:cs typeface="B Nazanin" panose="00000400000000000000" pitchFamily="2" charset="-78"/>
              </a:rPr>
              <a:t>لطفا پوستر را به صورت عمودی در ابعاد </a:t>
            </a:r>
            <a:r>
              <a:rPr lang="en-US" sz="3600" b="1" dirty="0">
                <a:highlight>
                  <a:srgbClr val="FFFF00"/>
                </a:highlight>
                <a:latin typeface="Times New Roman" panose="02020603050405020304" pitchFamily="18" charset="0"/>
                <a:cs typeface="B Nazanin" panose="00000400000000000000" pitchFamily="2" charset="-78"/>
              </a:rPr>
              <a:t>A1</a:t>
            </a:r>
            <a:r>
              <a:rPr lang="fa-IR" sz="3600" b="1" dirty="0">
                <a:highlight>
                  <a:srgbClr val="FFFF00"/>
                </a:highlight>
                <a:latin typeface="Times New Roman" panose="02020603050405020304" pitchFamily="18" charset="0"/>
                <a:cs typeface="B Nazanin" panose="00000400000000000000" pitchFamily="2" charset="-78"/>
              </a:rPr>
              <a:t>  (84/1</a:t>
            </a:r>
            <a:r>
              <a:rPr lang="fa-IR" sz="3600" dirty="0">
                <a:highlight>
                  <a:srgbClr val="FFFF00"/>
                </a:highlight>
                <a:latin typeface="Times New Roman" panose="02020603050405020304" pitchFamily="18" charset="0"/>
                <a:cs typeface="B Nazanin" panose="00000400000000000000" pitchFamily="2" charset="-78"/>
                <a:sym typeface="Wingdings 2" panose="05020102010507070707" pitchFamily="18" charset="2"/>
              </a:rPr>
              <a:t></a:t>
            </a:r>
            <a:r>
              <a:rPr lang="fa-IR" sz="3600" b="1" dirty="0">
                <a:highlight>
                  <a:srgbClr val="FFFF00"/>
                </a:highlight>
                <a:latin typeface="Times New Roman" panose="02020603050405020304" pitchFamily="18" charset="0"/>
                <a:cs typeface="B Nazanin" panose="00000400000000000000" pitchFamily="2" charset="-78"/>
                <a:sym typeface="Wingdings 2" panose="05020102010507070707" pitchFamily="18" charset="2"/>
              </a:rPr>
              <a:t> 59/4</a:t>
            </a:r>
            <a:r>
              <a:rPr lang="fa-IR" sz="3600" b="1" dirty="0">
                <a:highlight>
                  <a:srgbClr val="FFFF00"/>
                </a:highlight>
                <a:latin typeface="Times New Roman" panose="02020603050405020304" pitchFamily="18" charset="0"/>
                <a:cs typeface="B Nazanin" panose="00000400000000000000" pitchFamily="2" charset="-78"/>
              </a:rPr>
              <a:t>) سانتی‌متر تهیه نمایید. </a:t>
            </a:r>
            <a:endParaRPr lang="en-US" sz="3600" b="1" dirty="0">
              <a:highlight>
                <a:srgbClr val="FFFF00"/>
              </a:highlight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C95FEF-CAC6-C0AD-5B1C-D6D12AECD93C}"/>
              </a:ext>
            </a:extLst>
          </p:cNvPr>
          <p:cNvSpPr txBox="1"/>
          <p:nvPr/>
        </p:nvSpPr>
        <p:spPr>
          <a:xfrm>
            <a:off x="5474745" y="944837"/>
            <a:ext cx="1120485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4</a:t>
            </a:r>
            <a:r>
              <a:rPr lang="en-US" sz="4000" b="1" baseline="30000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40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National Conference on The Conservation of Endemic Fish of </a:t>
            </a:r>
            <a:r>
              <a:rPr lang="en-US" sz="4000" b="1" dirty="0" smtClean="0">
                <a:ln w="0"/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Iran</a:t>
            </a:r>
          </a:p>
          <a:p>
            <a:pPr algn="ctr"/>
            <a:endParaRPr lang="en-US" sz="3600" b="1" dirty="0" smtClean="0">
              <a:ln w="0"/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fa-IR" sz="4000" b="1" dirty="0" smtClean="0">
                <a:ln w="0"/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چهارمین کنفرانس ملی حفاظت از ماهیان بومزاد ایران</a:t>
            </a:r>
          </a:p>
          <a:p>
            <a:pPr algn="ctr" rtl="1"/>
            <a:r>
              <a:rPr lang="fa-IR" sz="2800" b="1" dirty="0" smtClean="0">
                <a:ln w="0"/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27 آبان 1405</a:t>
            </a:r>
            <a:endParaRPr lang="en-US" sz="2800" b="1" dirty="0">
              <a:ln w="0"/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E7D780-6059-4301-EEE6-75A4F8E8654C}"/>
              </a:ext>
            </a:extLst>
          </p:cNvPr>
          <p:cNvSpPr txBox="1"/>
          <p:nvPr/>
        </p:nvSpPr>
        <p:spPr>
          <a:xfrm>
            <a:off x="6622376" y="5011762"/>
            <a:ext cx="76309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200" b="1" dirty="0" smtClean="0">
                <a:ln w="0"/>
                <a:latin typeface="Times New Roman" panose="02020603050405020304" pitchFamily="18" charset="0"/>
                <a:cs typeface="B Titr" panose="00000700000000000000" pitchFamily="2" charset="-78"/>
              </a:rPr>
              <a:t>عنوان: تیتر ب 32</a:t>
            </a:r>
            <a:endParaRPr lang="en-US" sz="3600" b="1" dirty="0">
              <a:ln w="0"/>
              <a:latin typeface="Times New Roman" panose="02020603050405020304" pitchFamily="18" charset="0"/>
              <a:cs typeface="B Titr" panose="00000700000000000000" pitchFamily="2" charset="-78"/>
            </a:endParaRPr>
          </a:p>
          <a:p>
            <a:pPr algn="ctr"/>
            <a:r>
              <a:rPr lang="fa-IR" sz="2800" b="1" dirty="0" smtClean="0">
                <a:ln w="0"/>
                <a:latin typeface="Times New Roman" panose="02020603050405020304" pitchFamily="18" charset="0"/>
                <a:cs typeface="B Titr" panose="00000700000000000000" pitchFamily="2" charset="-78"/>
              </a:rPr>
              <a:t>نویسندگان: تیتر </a:t>
            </a:r>
            <a:r>
              <a:rPr lang="fa-IR" sz="2800" b="1" smtClean="0">
                <a:ln w="0"/>
                <a:latin typeface="Times New Roman" panose="02020603050405020304" pitchFamily="18" charset="0"/>
                <a:cs typeface="B Titr" panose="00000700000000000000" pitchFamily="2" charset="-78"/>
              </a:rPr>
              <a:t>ب 26</a:t>
            </a:r>
            <a:endParaRPr lang="en-US" sz="2800" b="1" dirty="0">
              <a:ln w="0"/>
              <a:latin typeface="Times New Roman" panose="02020603050405020304" pitchFamily="18" charset="0"/>
              <a:cs typeface="B Titr" panose="00000700000000000000" pitchFamily="2" charset="-78"/>
            </a:endParaRPr>
          </a:p>
          <a:p>
            <a:pPr algn="ctr"/>
            <a:r>
              <a:rPr lang="fa-IR" sz="2400" b="1" dirty="0" smtClean="0">
                <a:ln w="0"/>
                <a:latin typeface="Times New Roman" panose="02020603050405020304" pitchFamily="18" charset="0"/>
                <a:cs typeface="B Titr" panose="00000700000000000000" pitchFamily="2" charset="-78"/>
              </a:rPr>
              <a:t>آدرس نویسندگان: تیتر ب 22</a:t>
            </a:r>
            <a:endParaRPr lang="en-US" sz="2400" b="1" dirty="0">
              <a:ln w="0"/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3A41DB-367E-1540-98B5-AD88BBF53A07}"/>
              </a:ext>
            </a:extLst>
          </p:cNvPr>
          <p:cNvSpPr txBox="1"/>
          <p:nvPr/>
        </p:nvSpPr>
        <p:spPr>
          <a:xfrm>
            <a:off x="2695074" y="7471096"/>
            <a:ext cx="16074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3200" b="1" dirty="0">
                <a:solidFill>
                  <a:srgbClr val="C00000"/>
                </a:solidFill>
                <a:highlight>
                  <a:srgbClr val="FFFF00"/>
                </a:highlight>
                <a:cs typeface="B Titr" panose="00000700000000000000" pitchFamily="2" charset="-78"/>
              </a:rPr>
              <a:t>توجه: </a:t>
            </a:r>
            <a:r>
              <a:rPr lang="fa-IR" sz="3200" b="1" dirty="0">
                <a:highlight>
                  <a:srgbClr val="FFFF00"/>
                </a:highlight>
                <a:cs typeface="B Titr" panose="00000700000000000000" pitchFamily="2" charset="-78"/>
              </a:rPr>
              <a:t>چکیده مقاله هم به فارسی و هم انگلیسی نوشته شود</a:t>
            </a:r>
            <a:r>
              <a:rPr lang="fa-IR" sz="3200" b="1" dirty="0" smtClean="0">
                <a:highlight>
                  <a:srgbClr val="FFFF00"/>
                </a:highlight>
                <a:cs typeface="B Titr" panose="00000700000000000000" pitchFamily="2" charset="-78"/>
              </a:rPr>
              <a:t>.</a:t>
            </a:r>
            <a:endParaRPr lang="fa-IR" sz="3200" b="1" dirty="0">
              <a:highlight>
                <a:srgbClr val="FFFF00"/>
              </a:highlight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3720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526</TotalTime>
  <Words>195</Words>
  <Application>Microsoft Office PowerPoint</Application>
  <PresentationFormat>Custom</PresentationFormat>
  <Paragraphs>75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B Nazanin</vt:lpstr>
      <vt:lpstr>B Titr</vt:lpstr>
      <vt:lpstr>Calibri</vt:lpstr>
      <vt:lpstr>Calibri Light</vt:lpstr>
      <vt:lpstr>Times New Roman</vt:lpstr>
      <vt:lpstr>Wingdings 2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vahid oranjin</dc:creator>
  <cp:lastModifiedBy>Ramzanpoor Yaser</cp:lastModifiedBy>
  <cp:revision>44</cp:revision>
  <dcterms:created xsi:type="dcterms:W3CDTF">2025-09-22T06:44:20Z</dcterms:created>
  <dcterms:modified xsi:type="dcterms:W3CDTF">2026-10-27T15:08:19Z</dcterms:modified>
</cp:coreProperties>
</file>